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notesMasterIdLst>
    <p:notesMasterId r:id="rId30"/>
  </p:notesMasterIdLst>
  <p:sldIdLst>
    <p:sldId id="256" r:id="rId2"/>
    <p:sldId id="262" r:id="rId3"/>
    <p:sldId id="287" r:id="rId4"/>
    <p:sldId id="263" r:id="rId5"/>
    <p:sldId id="296" r:id="rId6"/>
    <p:sldId id="295" r:id="rId7"/>
    <p:sldId id="308" r:id="rId8"/>
    <p:sldId id="311" r:id="rId9"/>
    <p:sldId id="309" r:id="rId10"/>
    <p:sldId id="310" r:id="rId11"/>
    <p:sldId id="312" r:id="rId12"/>
    <p:sldId id="266" r:id="rId13"/>
    <p:sldId id="272" r:id="rId14"/>
    <p:sldId id="299" r:id="rId15"/>
    <p:sldId id="313" r:id="rId16"/>
    <p:sldId id="300" r:id="rId17"/>
    <p:sldId id="301" r:id="rId18"/>
    <p:sldId id="302" r:id="rId19"/>
    <p:sldId id="304" r:id="rId20"/>
    <p:sldId id="315" r:id="rId21"/>
    <p:sldId id="314" r:id="rId22"/>
    <p:sldId id="289" r:id="rId23"/>
    <p:sldId id="286" r:id="rId24"/>
    <p:sldId id="290" r:id="rId25"/>
    <p:sldId id="305" r:id="rId26"/>
    <p:sldId id="306" r:id="rId27"/>
    <p:sldId id="307" r:id="rId28"/>
    <p:sldId id="284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72" autoAdjust="0"/>
  </p:normalViewPr>
  <p:slideViewPr>
    <p:cSldViewPr>
      <p:cViewPr varScale="1">
        <p:scale>
          <a:sx n="99" d="100"/>
          <a:sy n="99" d="100"/>
        </p:scale>
        <p:origin x="24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3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73D28-E8A1-4BC7-A447-2699A60A9A68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E92FD-5423-45BB-9961-9B726AFC7F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829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E92FD-5423-45BB-9961-9B726AFC7F3C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141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E92FD-5423-45BB-9961-9B726AFC7F3C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E92FD-5423-45BB-9961-9B726AFC7F3C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055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E92FD-5423-45BB-9961-9B726AFC7F3C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565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E03F7-BCF2-4505-BB3E-ECDA9A139823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4C2A69-2BC7-4FE5-805E-AE48550053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Click="0" advTm="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E03F7-BCF2-4505-BB3E-ECDA9A139823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C2A69-2BC7-4FE5-805E-AE48550053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E03F7-BCF2-4505-BB3E-ECDA9A139823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C2A69-2BC7-4FE5-805E-AE48550053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8CE03F7-BCF2-4505-BB3E-ECDA9A139823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4E4C2A69-2BC7-4FE5-805E-AE48550053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 advClick="0" advTm="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E03F7-BCF2-4505-BB3E-ECDA9A139823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C2A69-2BC7-4FE5-805E-AE48550053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E03F7-BCF2-4505-BB3E-ECDA9A139823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C2A69-2BC7-4FE5-805E-AE48550053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 advClick="0" advTm="0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C2A69-2BC7-4FE5-805E-AE48550053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E03F7-BCF2-4505-BB3E-ECDA9A139823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E03F7-BCF2-4505-BB3E-ECDA9A139823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C2A69-2BC7-4FE5-805E-AE48550053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 advClick="0" advTm="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E03F7-BCF2-4505-BB3E-ECDA9A139823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C2A69-2BC7-4FE5-805E-AE48550053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8CE03F7-BCF2-4505-BB3E-ECDA9A139823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E4C2A69-2BC7-4FE5-805E-AE48550053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Click="0" advTm="0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E03F7-BCF2-4505-BB3E-ECDA9A139823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4C2A69-2BC7-4FE5-805E-AE48550053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Click="0" advTm="0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8CE03F7-BCF2-4505-BB3E-ECDA9A139823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4E4C2A69-2BC7-4FE5-805E-AE48550053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 thruBlk="1"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k.com/clubibliotekademidov?w=wall-151960361_6809" TargetMode="External"/><Relationship Id="rId4" Type="http://schemas.openxmlformats.org/officeDocument/2006/relationships/hyperlink" Target="https://forms.gle/FeML3XsCne3YBpjGA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ok.ru/video/224391902269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display?v=pdy3cr64c21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earningapps.org/display?v=pdy3cr64c21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earningapps.org/display?v=pg8askdq321" TargetMode="Externa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club166497294?w=wall-166497294_839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k.ru/velizhskaybiblioteka/topic/15331871941316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1340768"/>
            <a:ext cx="6912768" cy="2088232"/>
          </a:xfrm>
          <a:solidFill>
            <a:schemeClr val="bg1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sz="4000" dirty="0" smtClean="0">
                <a:latin typeface="Impact" pitchFamily="34" charset="0"/>
              </a:rPr>
              <a:t>Межрегиональный   </a:t>
            </a:r>
          </a:p>
          <a:p>
            <a:r>
              <a:rPr lang="ru-RU" sz="4000" dirty="0" smtClean="0">
                <a:latin typeface="Impact" pitchFamily="34" charset="0"/>
              </a:rPr>
              <a:t>литературный марафон  </a:t>
            </a:r>
          </a:p>
          <a:p>
            <a:r>
              <a:rPr lang="en-US" sz="4000" dirty="0" smtClean="0">
                <a:latin typeface="Impact" pitchFamily="34" charset="0"/>
              </a:rPr>
              <a:t>#</a:t>
            </a:r>
            <a:r>
              <a:rPr lang="ru-RU" sz="4000" dirty="0" smtClean="0">
                <a:latin typeface="Impact" pitchFamily="34" charset="0"/>
              </a:rPr>
              <a:t>ЧитаемБулгакова</a:t>
            </a:r>
            <a:r>
              <a:rPr lang="ru-RU" dirty="0" smtClean="0">
                <a:latin typeface="Impact" pitchFamily="34" charset="0"/>
              </a:rPr>
              <a:t>          </a:t>
            </a:r>
          </a:p>
          <a:p>
            <a:endParaRPr lang="ru-RU" dirty="0" smtClean="0">
              <a:latin typeface="Impact" pitchFamily="34" charset="0"/>
            </a:endParaRPr>
          </a:p>
          <a:p>
            <a:endParaRPr lang="ru-RU" dirty="0" smtClean="0">
              <a:latin typeface="Impact" pitchFamily="34" charset="0"/>
            </a:endParaRPr>
          </a:p>
          <a:p>
            <a:endParaRPr lang="ru-RU" dirty="0" smtClean="0">
              <a:latin typeface="Impact" pitchFamily="34" charset="0"/>
            </a:endParaRPr>
          </a:p>
          <a:p>
            <a:endParaRPr lang="ru-RU" dirty="0" smtClean="0">
              <a:latin typeface="Impact" pitchFamily="34" charset="0"/>
            </a:endParaRPr>
          </a:p>
          <a:p>
            <a:r>
              <a:rPr lang="ru-RU" dirty="0" smtClean="0">
                <a:latin typeface="Impact" pitchFamily="34" charset="0"/>
              </a:rPr>
              <a:t>        </a:t>
            </a:r>
          </a:p>
          <a:p>
            <a:endParaRPr lang="ru-RU" dirty="0" smtClean="0">
              <a:latin typeface="Impact" pitchFamily="34" charset="0"/>
            </a:endParaRPr>
          </a:p>
          <a:p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Смоленск, 2021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142852"/>
            <a:ext cx="8786874" cy="1000132"/>
          </a:xfrm>
        </p:spPr>
        <p:txBody>
          <a:bodyPr/>
          <a:lstStyle/>
          <a:p>
            <a:r>
              <a:rPr lang="ru-RU" sz="1600" b="1" dirty="0" smtClean="0">
                <a:ln w="50800"/>
                <a:solidFill>
                  <a:schemeClr val="accent4">
                    <a:lumMod val="50000"/>
                  </a:schemeClr>
                </a:solidFill>
                <a:effectLst/>
              </a:rPr>
              <a:t/>
            </a:r>
            <a:br>
              <a:rPr lang="ru-RU" sz="1600" b="1" dirty="0" smtClean="0">
                <a:ln w="50800"/>
                <a:solidFill>
                  <a:schemeClr val="accent4">
                    <a:lumMod val="50000"/>
                  </a:schemeClr>
                </a:solidFill>
                <a:effectLst/>
              </a:rPr>
            </a:br>
            <a:r>
              <a:rPr lang="ru-RU" sz="1600" b="1" dirty="0" smtClean="0">
                <a:ln w="50800"/>
                <a:solidFill>
                  <a:schemeClr val="accent4">
                    <a:lumMod val="50000"/>
                  </a:schemeClr>
                </a:solidFill>
                <a:effectLst/>
              </a:rPr>
              <a:t/>
            </a:r>
            <a:br>
              <a:rPr lang="ru-RU" sz="1600" b="1" dirty="0" smtClean="0">
                <a:ln w="50800"/>
                <a:solidFill>
                  <a:schemeClr val="accent4">
                    <a:lumMod val="50000"/>
                  </a:schemeClr>
                </a:solidFill>
                <a:effectLst/>
              </a:rPr>
            </a:br>
            <a:r>
              <a:rPr lang="ru-RU" sz="1600" b="1" dirty="0" smtClean="0">
                <a:ln w="50800"/>
                <a:solidFill>
                  <a:schemeClr val="accent4">
                    <a:lumMod val="50000"/>
                  </a:schemeClr>
                </a:solidFill>
                <a:effectLst/>
              </a:rPr>
              <a:t/>
            </a:r>
            <a:br>
              <a:rPr lang="ru-RU" sz="1600" b="1" dirty="0" smtClean="0">
                <a:ln w="50800"/>
                <a:solidFill>
                  <a:schemeClr val="accent4">
                    <a:lumMod val="50000"/>
                  </a:schemeClr>
                </a:solidFill>
                <a:effectLst/>
              </a:rPr>
            </a:br>
            <a:r>
              <a:rPr lang="ru-RU" sz="1600" b="1" dirty="0" smtClean="0">
                <a:ln w="50800"/>
                <a:solidFill>
                  <a:schemeClr val="accent4">
                    <a:lumMod val="50000"/>
                  </a:schemeClr>
                </a:solidFill>
                <a:effectLst/>
              </a:rPr>
              <a:t/>
            </a:r>
            <a:br>
              <a:rPr lang="ru-RU" sz="1600" b="1" dirty="0" smtClean="0">
                <a:ln w="50800"/>
                <a:solidFill>
                  <a:schemeClr val="accent4">
                    <a:lumMod val="50000"/>
                  </a:schemeClr>
                </a:solidFill>
                <a:effectLst/>
              </a:rPr>
            </a:br>
            <a:r>
              <a:rPr lang="ru-RU" sz="1600" b="1" dirty="0" smtClean="0">
                <a:ln w="50800"/>
                <a:solidFill>
                  <a:schemeClr val="accent4">
                    <a:lumMod val="50000"/>
                  </a:schemeClr>
                </a:solidFill>
                <a:effectLst/>
              </a:rPr>
              <a:t/>
            </a:r>
            <a:br>
              <a:rPr lang="ru-RU" sz="1600" b="1" dirty="0" smtClean="0">
                <a:ln w="50800"/>
                <a:solidFill>
                  <a:schemeClr val="accent4">
                    <a:lumMod val="50000"/>
                  </a:schemeClr>
                </a:solidFill>
                <a:effectLst/>
              </a:rPr>
            </a:br>
            <a:r>
              <a:rPr lang="ru-RU" sz="1600" b="1" dirty="0" smtClean="0">
                <a:ln w="50800"/>
                <a:solidFill>
                  <a:schemeClr val="accent4">
                    <a:lumMod val="50000"/>
                  </a:schemeClr>
                </a:solidFill>
                <a:effectLst/>
              </a:rPr>
              <a:t/>
            </a:r>
            <a:br>
              <a:rPr lang="ru-RU" sz="1600" b="1" dirty="0" smtClean="0">
                <a:ln w="50800"/>
                <a:solidFill>
                  <a:schemeClr val="accent4">
                    <a:lumMod val="50000"/>
                  </a:schemeClr>
                </a:solidFill>
                <a:effectLst/>
              </a:rPr>
            </a:br>
            <a:r>
              <a:rPr lang="ru-RU" sz="1600" b="1" dirty="0" smtClean="0">
                <a:ln w="50800"/>
                <a:solidFill>
                  <a:schemeClr val="accent4">
                    <a:lumMod val="50000"/>
                  </a:schemeClr>
                </a:solidFill>
                <a:effectLst/>
              </a:rPr>
              <a:t/>
            </a:r>
            <a:br>
              <a:rPr lang="ru-RU" sz="1600" b="1" dirty="0" smtClean="0">
                <a:ln w="50800"/>
                <a:solidFill>
                  <a:schemeClr val="accent4">
                    <a:lumMod val="50000"/>
                  </a:schemeClr>
                </a:solidFill>
                <a:effectLst/>
              </a:rPr>
            </a:br>
            <a:r>
              <a:rPr lang="ru-RU" sz="1600" b="1" dirty="0" smtClean="0">
                <a:ln w="50800"/>
                <a:solidFill>
                  <a:schemeClr val="accent4">
                    <a:lumMod val="50000"/>
                  </a:schemeClr>
                </a:solidFill>
                <a:effectLst/>
              </a:rPr>
              <a:t/>
            </a:r>
            <a:br>
              <a:rPr lang="ru-RU" sz="1600" b="1" dirty="0" smtClean="0">
                <a:ln w="50800"/>
                <a:solidFill>
                  <a:schemeClr val="accent4">
                    <a:lumMod val="50000"/>
                  </a:schemeClr>
                </a:solidFill>
                <a:effectLst/>
              </a:rPr>
            </a:br>
            <a:r>
              <a:rPr lang="ru-RU" sz="1600" b="1" dirty="0" smtClean="0">
                <a:ln w="50800"/>
                <a:solidFill>
                  <a:schemeClr val="accent4">
                    <a:lumMod val="50000"/>
                  </a:schemeClr>
                </a:solidFill>
                <a:effectLst/>
              </a:rPr>
              <a:t/>
            </a:r>
            <a:br>
              <a:rPr lang="ru-RU" sz="1600" b="1" dirty="0" smtClean="0">
                <a:ln w="50800"/>
                <a:solidFill>
                  <a:schemeClr val="accent4">
                    <a:lumMod val="50000"/>
                  </a:schemeClr>
                </a:solidFill>
                <a:effectLst/>
              </a:rPr>
            </a:br>
            <a:r>
              <a:rPr lang="ru-RU" sz="1600" b="1" dirty="0" smtClean="0">
                <a:ln w="50800"/>
                <a:solidFill>
                  <a:schemeClr val="accent4">
                    <a:lumMod val="50000"/>
                  </a:schemeClr>
                </a:solidFill>
                <a:effectLst/>
              </a:rPr>
              <a:t> </a:t>
            </a:r>
            <a:br>
              <a:rPr lang="ru-RU" sz="1600" b="1" dirty="0" smtClean="0">
                <a:ln w="50800"/>
                <a:solidFill>
                  <a:schemeClr val="accent4">
                    <a:lumMod val="50000"/>
                  </a:schemeClr>
                </a:solidFill>
                <a:effectLst/>
              </a:rPr>
            </a:br>
            <a:r>
              <a:rPr lang="ru-RU" sz="1600" b="1" dirty="0" smtClean="0">
                <a:ln w="50800"/>
                <a:solidFill>
                  <a:schemeClr val="accent4">
                    <a:lumMod val="50000"/>
                  </a:schemeClr>
                </a:solidFill>
                <a:effectLst/>
              </a:rPr>
              <a:t/>
            </a:r>
            <a:br>
              <a:rPr lang="ru-RU" sz="1600" b="1" dirty="0" smtClean="0">
                <a:ln w="50800"/>
                <a:solidFill>
                  <a:schemeClr val="accent4">
                    <a:lumMod val="50000"/>
                  </a:schemeClr>
                </a:solidFill>
                <a:effectLst/>
              </a:rPr>
            </a:br>
            <a:r>
              <a:rPr lang="ru-RU" sz="1600" b="1" dirty="0" smtClean="0">
                <a:ln w="50800"/>
                <a:solidFill>
                  <a:schemeClr val="accent4">
                    <a:lumMod val="50000"/>
                  </a:schemeClr>
                </a:solidFill>
                <a:effectLst/>
              </a:rPr>
              <a:t/>
            </a:r>
            <a:br>
              <a:rPr lang="ru-RU" sz="1600" b="1" dirty="0" smtClean="0">
                <a:ln w="50800"/>
                <a:solidFill>
                  <a:schemeClr val="accent4">
                    <a:lumMod val="50000"/>
                  </a:schemeClr>
                </a:solidFill>
                <a:effectLst/>
              </a:rPr>
            </a:br>
            <a:r>
              <a:rPr lang="ru-RU" sz="1600" b="1" dirty="0" smtClean="0">
                <a:ln w="50800"/>
                <a:solidFill>
                  <a:schemeClr val="accent4">
                    <a:lumMod val="50000"/>
                  </a:schemeClr>
                </a:solidFill>
                <a:effectLst/>
              </a:rPr>
              <a:t/>
            </a:r>
            <a:br>
              <a:rPr lang="ru-RU" sz="1600" b="1" dirty="0" smtClean="0">
                <a:ln w="50800"/>
                <a:solidFill>
                  <a:schemeClr val="accent4">
                    <a:lumMod val="50000"/>
                  </a:schemeClr>
                </a:solidFill>
                <a:effectLst/>
              </a:rPr>
            </a:br>
            <a:r>
              <a:rPr lang="ru-RU" sz="1800" b="1" dirty="0" smtClean="0">
                <a:ln w="50800"/>
                <a:solidFill>
                  <a:schemeClr val="tx1"/>
                </a:solidFill>
                <a:effectLst/>
              </a:rPr>
              <a:t>ГОСУДАРСТВЕННОЕ  БЮДЖЕТНОЕ  УЧРЕЖДЕНИЕ  КУЛЬТУРЫ </a:t>
            </a:r>
            <a:br>
              <a:rPr lang="ru-RU" sz="1800" b="1" dirty="0" smtClean="0">
                <a:ln w="50800"/>
                <a:solidFill>
                  <a:schemeClr val="tx1"/>
                </a:solidFill>
                <a:effectLst/>
              </a:rPr>
            </a:br>
            <a:r>
              <a:rPr lang="ru-RU" sz="1800" b="1" dirty="0" smtClean="0">
                <a:ln w="50800"/>
                <a:solidFill>
                  <a:schemeClr val="tx1"/>
                </a:solidFill>
                <a:effectLst/>
              </a:rPr>
              <a:t>  «Смоленская  областная  библиотека  для  детей и  молодежи » </a:t>
            </a:r>
            <a:br>
              <a:rPr lang="ru-RU" sz="1800" b="1" dirty="0" smtClean="0">
                <a:ln w="50800"/>
                <a:solidFill>
                  <a:schemeClr val="tx1"/>
                </a:solidFill>
                <a:effectLst/>
              </a:rPr>
            </a:br>
            <a:r>
              <a:rPr lang="ru-RU" sz="1800" b="1" dirty="0" smtClean="0">
                <a:ln w="50800"/>
                <a:solidFill>
                  <a:schemeClr val="tx1"/>
                </a:solidFill>
                <a:effectLst/>
              </a:rPr>
              <a:t>Сектор  по  работе  с  молодежью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C:\Documents and Settings\Admin.MICROSOF-0E9FFA\Рабочий стол\bulgakov-1-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3645024"/>
            <a:ext cx="3643338" cy="2927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1556792"/>
            <a:ext cx="8858280" cy="1571636"/>
          </a:xfrm>
        </p:spPr>
        <p:txBody>
          <a:bodyPr>
            <a:normAutofit fontScale="25000" lnSpcReduction="20000"/>
          </a:bodyPr>
          <a:lstStyle/>
          <a:p>
            <a:pPr algn="just">
              <a:buNone/>
            </a:pPr>
            <a:r>
              <a:rPr lang="ru-RU" dirty="0" smtClean="0"/>
              <a:t>    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sz="7200" dirty="0" smtClean="0"/>
              <a:t>         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В ходе встречи учащиеся узнали   о творческом и жизненном пути писателя. Была показана слайд-презентация  «Жизнь и творчество М. Булгакова». С большим удовольствием   ребята читали отрывки из повести «Собачье сердце» и рассказа «Ханский огонь». В читальном зале библиотеки была оформлена выставка-портрет «Классик русской литературы».</a:t>
            </a:r>
          </a:p>
          <a:p>
            <a:pPr algn="just"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152400"/>
            <a:ext cx="8715436" cy="776270"/>
          </a:xfrm>
          <a:solidFill>
            <a:schemeClr val="bg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Никольский  сельский  филиал  №16 </a:t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МБУК  «Гагаринская  МЦБС»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980728"/>
            <a:ext cx="84296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Литературная встреча с творчеством писателя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«Вселенная Михаила Булгакова»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Documents and Settings\Admin.MICROSOF-0E9FFA\Рабочий стол\Марафон 2021 БУлгаков\Булгаков в Смоленск\литературная встреча\20210517_14424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429000"/>
            <a:ext cx="2900363" cy="2571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C:\Documents and Settings\Admin.MICROSOF-0E9FFA\Рабочий стол\Марафон 2021 БУлгаков\Булгаков в Смоленск\литературная встреча\20210517_14522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3429000"/>
            <a:ext cx="2714644" cy="2571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C:\Documents and Settings\Admin.MICROSOF-0E9FFA\Рабочий стол\Марафон 2021 БУлгаков\Булгаков в Смоленск\литературная встреча\20210517_14582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3429000"/>
            <a:ext cx="2214578" cy="25812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8596" y="1000108"/>
            <a:ext cx="8258204" cy="714380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Экскурс «Мастер на все времена»</a:t>
            </a:r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01080" cy="704832"/>
          </a:xfrm>
          <a:solidFill>
            <a:schemeClr val="bg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</a:rPr>
              <a:t>Черногубцевский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  сельский  филиал  №23 </a:t>
            </a:r>
            <a:b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МБУК «Гагаринская  МЦБС»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57158" y="1446764"/>
            <a:ext cx="857256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Библиотекарь рассказала о жизни и творчестве писателя. В рамках экскурса «Мастер на все времена» участниками мероприятия было подготовлено  блиц-сообщение «Вселенная Булгакова», которое познакомило с интересными фактами из жизни писателя и приоткрыло  завесу над его биографией. Ребята активно обсуждали произведения М. А. Булгакова «Собачье сердце», «Мастер и Маргарита», «Белая гвардия». К мероприятию была оформлена выставка-обзор «Жизнь и эпоха М. Булгакова».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Admin.MICROSOF-0E9FFA\Рабочий стол\Марафон 2021 БУлгаков\Булгаков в Смоленск\экскурс\img-20210515-wa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786190"/>
            <a:ext cx="3071833" cy="22974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1" name="Picture 3" descr="C:\Documents and Settings\Admin.MICROSOF-0E9FFA\Рабочий стол\Марафон 2021 БУлгаков\Булгаков в Смоленск\экскурс\img-20210515-wa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3714752"/>
            <a:ext cx="3143272" cy="2350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2" name="Picture 4" descr="C:\Documents and Settings\Admin.MICROSOF-0E9FFA\Рабочий стол\Марафон 2021 БУлгаков\Булгаков в Смоленск\экскурс\img_20210517_1006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3714752"/>
            <a:ext cx="1714512" cy="23781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152400"/>
            <a:ext cx="8786874" cy="847708"/>
          </a:xfrm>
          <a:solidFill>
            <a:schemeClr val="bg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effectLst/>
              </a:rPr>
              <a:t/>
            </a:r>
            <a:br>
              <a:rPr lang="ru-RU" sz="4000" b="1" dirty="0" smtClean="0">
                <a:effectLst/>
              </a:rPr>
            </a:br>
            <a:r>
              <a:rPr lang="ru-RU" sz="4000" b="1" dirty="0" smtClean="0">
                <a:effectLst/>
              </a:rPr>
              <a:t/>
            </a:r>
            <a:br>
              <a:rPr lang="ru-RU" sz="4000" b="1" dirty="0" smtClean="0">
                <a:effectLst/>
              </a:rPr>
            </a:br>
            <a:r>
              <a:rPr lang="ru-RU" sz="4000" b="1" dirty="0" smtClean="0">
                <a:effectLst/>
              </a:rPr>
              <a:t/>
            </a:r>
            <a:br>
              <a:rPr lang="ru-RU" sz="4000" b="1" dirty="0" smtClean="0">
                <a:effectLst/>
              </a:rPr>
            </a:br>
            <a:r>
              <a:rPr lang="ru-RU" sz="4000" b="1" dirty="0" smtClean="0">
                <a:effectLst/>
              </a:rPr>
              <a:t/>
            </a:r>
            <a:br>
              <a:rPr lang="ru-RU" sz="4000" b="1" dirty="0" smtClean="0">
                <a:effectLst/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effectLst/>
              </a:rPr>
              <a:t>МБУК   ЦБС   Демидовского  района  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1714488"/>
            <a:ext cx="87154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    </a:t>
            </a:r>
            <a:endParaRPr lang="ru-RU" sz="2000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-357222" y="1214422"/>
            <a:ext cx="8858312" cy="571504"/>
          </a:xfrm>
        </p:spPr>
        <p:txBody>
          <a:bodyPr>
            <a:noAutofit/>
          </a:bodyPr>
          <a:lstStyle/>
          <a:p>
            <a:pPr lvl="6" algn="ctr">
              <a:buNone/>
            </a:pPr>
            <a:r>
              <a:rPr lang="ru-RU" sz="2000" b="1" dirty="0" err="1" smtClean="0"/>
              <a:t>Онлайн</a:t>
            </a:r>
            <a:r>
              <a:rPr lang="ru-RU" sz="2000" b="1" dirty="0" smtClean="0"/>
              <a:t>–викторина  «Мгновения судьбы Мастера» </a:t>
            </a:r>
          </a:p>
          <a:p>
            <a:pPr lvl="6" algn="ctr">
              <a:buNone/>
            </a:pPr>
            <a:endParaRPr lang="ru-RU" sz="1800" dirty="0"/>
          </a:p>
        </p:txBody>
      </p:sp>
      <p:pic>
        <p:nvPicPr>
          <p:cNvPr id="7" name="Рисунок 6" descr="C:\Documents and Settings\Admin.MICROSOF-0E9FFA\Рабочий стол\Слайд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928802"/>
            <a:ext cx="3643338" cy="3500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C:\Documents and Settings\Admin.MICROSOF-0E9FFA\Рабочий стол\Слайд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000240"/>
            <a:ext cx="3865455" cy="34848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85720" y="5684239"/>
            <a:ext cx="821537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Ссылка викторина: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/>
              </a:rPr>
              <a:t>https://forms.gle/FeML3XsCne3YBpjGA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ВК: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https://vk.com/clubibliotekademidov?w=wall-151960361_6809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01080" cy="990584"/>
          </a:xfrm>
          <a:solidFill>
            <a:schemeClr val="bg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Дорогобужская  городская библиотека-филиал № 4</a:t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>МБУК  «Дорогобужская МЦБС»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285720" y="1428736"/>
            <a:ext cx="8858280" cy="78581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/>
              <a:t>Видео «Блистательный как солнце»</a:t>
            </a:r>
            <a:endParaRPr lang="ru-RU" sz="2400" dirty="0"/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 l="8226" t="14028" r="9176" b="7692"/>
          <a:stretch>
            <a:fillRect/>
          </a:stretch>
        </p:blipFill>
        <p:spPr bwMode="auto">
          <a:xfrm>
            <a:off x="2285984" y="2143116"/>
            <a:ext cx="4561243" cy="37221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14282" y="1785926"/>
            <a:ext cx="8643998" cy="1714512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800" dirty="0" smtClean="0"/>
              <a:t>      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рамках марафона библиотекарь познакомила учащихся с судьбой, личностью и творчеством Булгакова. Большой интерес у молодежи вызвали неизвестные факты из жизни и творчества писателя. К мероприятию была оформлена книжная выставка «От сатиры до мистики» с изданиями, повествующими о биографии и творчестве Булгакова, его письма и произведения.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152400"/>
            <a:ext cx="8643998" cy="990584"/>
          </a:xfr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</a:rPr>
              <a:t>Центральная  районная  </a:t>
            </a:r>
            <a:br>
              <a:rPr lang="ru-RU" sz="22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</a:rPr>
              <a:t>межпоселенческая  библиотека </a:t>
            </a:r>
            <a:br>
              <a:rPr lang="ru-RU" sz="22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</a:rPr>
              <a:t>МБУК «</a:t>
            </a:r>
            <a:r>
              <a:rPr lang="ru-RU" sz="2200" b="1" dirty="0" err="1" smtClean="0">
                <a:solidFill>
                  <a:schemeClr val="accent2">
                    <a:lumMod val="50000"/>
                  </a:schemeClr>
                </a:solidFill>
              </a:rPr>
              <a:t>Ельнинская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</a:rPr>
              <a:t>  МЦБС»</a:t>
            </a:r>
            <a:endParaRPr lang="ru-RU" sz="2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1285860"/>
            <a:ext cx="8501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Литературный час «Мастер  мистического  слова»</a:t>
            </a:r>
            <a:endParaRPr lang="ru-RU" sz="2400" b="1" dirty="0"/>
          </a:p>
        </p:txBody>
      </p:sp>
      <p:pic>
        <p:nvPicPr>
          <p:cNvPr id="1026" name="Picture 2" descr="C:\Documents and Settings\Admin.MICROSOF-0E9FFA\Рабочий стол\IMG_46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3786190"/>
            <a:ext cx="3000396" cy="26761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C:\Documents and Settings\Admin.MICROSOF-0E9FFA\Рабочий стол\Attachments_elnymcbs@yandex.ru_2021-05-21_15-07-20\IMG_466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3786190"/>
            <a:ext cx="3071834" cy="2500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C:\Documents and Settings\Admin.MICROSOF-0E9FFA\Рабочий стол\IMG_449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85720" y="3714752"/>
            <a:ext cx="2280285" cy="274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878578" y="1713918"/>
            <a:ext cx="6157918" cy="1643074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600" dirty="0" smtClean="0"/>
              <a:t>      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рамках литературного марафона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#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ЧитаемБулгакова библиотекарь рассказала о жизни и творчестве М. А. Булгакова, а также  представила  книжную выставку «Мастер на все времена» и провела библиографический обзор литературы, посвященной писателю.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152400"/>
            <a:ext cx="8501122" cy="847708"/>
          </a:xfrm>
          <a:solidFill>
            <a:schemeClr val="bg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Богородицкая сельская библиотека-филиал </a:t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МБУК «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Ельнинская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 МЦБС»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 descr="C:\Documents and Settings\Admin.MICROSOF-0E9FFA\Рабочий стол\Attachments_elnymcbs@yandex.ru_2021-05-21_15-07-47\4e1f46a0-59bb-4f21-a4b8-bada8689cf5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3357562"/>
            <a:ext cx="4572032" cy="2857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C:\Documents and Settings\Admin.MICROSOF-0E9FFA\Рабочий стол\f9768fa8-d8e5-4ce9-8b5a-d660074185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714488"/>
            <a:ext cx="2786082" cy="3571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1053407"/>
            <a:ext cx="900115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5397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Литературный час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«Мастер на все времена»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14282" y="1785926"/>
            <a:ext cx="8472518" cy="431007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600" dirty="0" smtClean="0"/>
              <a:t>       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 мероприятии учащиеся с удовольствием зачитывали отрывки из сборника «Записки юного врача», также  были продемонстрированы кадры кинофильмов, поставленных по произведениям Михаила Афанасьевича: «Дни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Турбиных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», «Мастер и Маргарита», «Собачье сердце».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29642" cy="847708"/>
          </a:xfrm>
          <a:solidFill>
            <a:schemeClr val="bg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</a:rPr>
              <a:t>Демщинская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  сельская библиотека-филиал</a:t>
            </a:r>
            <a:b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 МБУК «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</a:rPr>
              <a:t>Ельнинская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 МЦБС»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1285860"/>
            <a:ext cx="84296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/>
              <a:t>Литературный час «Я почитаюсь загадкою для всех»</a:t>
            </a:r>
            <a:endParaRPr lang="ru-RU" sz="2200" b="1" dirty="0"/>
          </a:p>
        </p:txBody>
      </p:sp>
      <p:pic>
        <p:nvPicPr>
          <p:cNvPr id="1026" name="Picture 2" descr="C:\Documents and Settings\Admin.MICROSOF-0E9FFA\Рабочий стол\фото  ел\IMG_25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3214686"/>
            <a:ext cx="4143404" cy="31078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85720" y="1714488"/>
            <a:ext cx="8572560" cy="135732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600" dirty="0" smtClean="0"/>
              <a:t>		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Участники мероприятия познакомились с судьбой, личностью и творчеством М. А. Булгакова. Из рассказа библиотекаря  присутствующие узнали много интересных фактов из его биографии. В завершении мероприятия был прочитан рассказ «Полотенце с петухом».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152400"/>
            <a:ext cx="8643998" cy="990584"/>
          </a:xfrm>
          <a:solidFill>
            <a:schemeClr val="bg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Пронинская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 сельская  библиотека-филиал </a:t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МБУК «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Ельнинская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 МЦБС»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1285861"/>
            <a:ext cx="80724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/>
              <a:t>Литературный час  «Я не писатель, я – мастер»</a:t>
            </a:r>
            <a:endParaRPr lang="ru-RU" sz="2200" b="1" dirty="0"/>
          </a:p>
        </p:txBody>
      </p:sp>
      <p:pic>
        <p:nvPicPr>
          <p:cNvPr id="5" name="Рисунок 4" descr="C:\Documents and Settings\Admin.MICROSOF-0E9FFA\Рабочий стол\Пронинская с.б. Ельня\DSCN1367[1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3143248"/>
            <a:ext cx="4286280" cy="3286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85720" y="1714488"/>
            <a:ext cx="8501122" cy="2143140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  <a:buNone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мероприятии библиотекарь рассказала участникам об интересных фактах из жизни М. А. Булгакова. В ходе вечера демонстрировались кадры кинофильмов, поставленных по его произведениям, был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проведен библиографический обзор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литературы, представленной на книжной выставке «М. Булгаков: от сатиры до мистики». Присутствующим  было предложено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прочитать вслух отрывок из любого произведения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юбиляра, а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заключении все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собравшиеся приняли участие в викторине «Мастер на все времена».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152400"/>
            <a:ext cx="8643998" cy="990584"/>
          </a:xfrm>
          <a:solidFill>
            <a:schemeClr val="bg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Теренинская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 сельская  библиотека-филиал </a:t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МБУК «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Ельнинская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 МЦБС»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1285860"/>
            <a:ext cx="871543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/>
              <a:t>Литературный вечер «Вспоминая мастера…»</a:t>
            </a:r>
            <a:endParaRPr lang="ru-RU" sz="2200" b="1" dirty="0"/>
          </a:p>
        </p:txBody>
      </p:sp>
      <p:pic>
        <p:nvPicPr>
          <p:cNvPr id="5" name="Рисунок 4" descr="C:\Documents and Settings\Admin.MICROSOF-0E9FFA\Рабочий стол\Теренинская С. Б. Ельня\SAM_453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929066"/>
            <a:ext cx="3805124" cy="23534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C:\Documents and Settings\Admin.MICROSOF-0E9FFA\Рабочий стол\Теренинская С. Б. Ельня\SAM_45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652703"/>
            <a:ext cx="2000264" cy="2824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C:\Documents and Settings\Admin.MICROSOF-0E9FFA\Рабочий стол\Теренинская С. Б. Ельня\SAM_453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3671742"/>
            <a:ext cx="2071702" cy="27860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57158" y="1610109"/>
            <a:ext cx="8429684" cy="228601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700" dirty="0" smtClean="0"/>
              <a:t>     	    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рамках литературного марафона  участники мероприятия познакомились с жизнью и творчеством  М. А. Булгакова, подробно остановившись на фактах его биографии связанных со Смоленщиной. Собравшиеся познакомились с циклом  автобиографических рассказов «Записки юного врача»,  некоторые отрывки   ведущая прочитала вслух. Гости  мероприятия посмотрели фильм «Записки юного врача»  и  поделились впечатлениями о просмотренном. В завершение мероприятия библиотекарь познакомила с книжной выставкой «Мистический мир Булгакова» и провела обзор представленной литературы.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152400"/>
            <a:ext cx="8643998" cy="919146"/>
          </a:xfr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Фенинская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 сельская  библиотека-филиал </a:t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МБУК «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Ельнинская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 МЦБС»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1214423"/>
            <a:ext cx="85011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Вечер-портрет «Великий писатель - Михаил Булгаков»</a:t>
            </a:r>
            <a:endParaRPr lang="ru-RU" sz="2000" b="1" dirty="0"/>
          </a:p>
        </p:txBody>
      </p:sp>
      <p:pic>
        <p:nvPicPr>
          <p:cNvPr id="5" name="Рисунок 4" descr="C:\Documents and Settings\Admin.MICROSOF-0E9FFA\Рабочий стол\Фенинская Ельня\IMG_20210514_122759 (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714752"/>
            <a:ext cx="3857652" cy="2800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C:\Documents and Settings\Admin.MICROSOF-0E9FFA\Рабочий стол\Фенинская Ельня\IMG_20210514_114628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857628"/>
            <a:ext cx="3786214" cy="2599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142852"/>
            <a:ext cx="8715436" cy="785818"/>
          </a:xfrm>
          <a:solidFill>
            <a:schemeClr val="bg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sz="3100" b="1" dirty="0" smtClean="0">
                <a:solidFill>
                  <a:schemeClr val="tx2"/>
                </a:solidFill>
              </a:rPr>
              <a:t>Цель  и задачи  марафона:</a:t>
            </a:r>
            <a:endParaRPr lang="ru-RU" sz="3100" dirty="0">
              <a:solidFill>
                <a:schemeClr val="tx2"/>
              </a:solidFill>
            </a:endParaRPr>
          </a:p>
        </p:txBody>
      </p:sp>
      <p:pic>
        <p:nvPicPr>
          <p:cNvPr id="9" name="Содержимое 8" descr="C:\Documents and Settings\Admin.MICROSOF-0E9FFA\Рабочий стол\Для пособия Булгаков\фото Булгаков\muzey_bulgakova_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357950" y="4561358"/>
            <a:ext cx="2571768" cy="1928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Рисунок 9" descr="C:\Documents and Settings\Admin.MICROSOF-0E9FFA\Рабочий стол\Для пособия Булгаков\фото Булгаков\museumbulgakoventranc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4602402"/>
            <a:ext cx="3143272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Рисунок 10" descr="C:\Documents and Settings\Admin.MICROSOF-0E9FFA\Рабочий стол\Для пособия Булгаков\фото Булгаков\flatday.com_.ua_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572008"/>
            <a:ext cx="2928958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214282" y="1160268"/>
            <a:ext cx="8715436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Цель марафона: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Популяризация творческого наследия Михаила Афанасьевича  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Булгакова,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судьбе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aseline="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которого смоленский период (сентябрь 1916 – февраль 1918 года) оставил глубокий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aseline="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след.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 марафона:</a:t>
            </a:r>
            <a:endParaRPr kumimoji="0" lang="ru-RU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Знакомство с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творчеством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русского писателя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драматурга, театрального режиссера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М. А. Булгакова.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Увеличение молодёжной аудитории, интересующейся чтением произведений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писателя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Поддержка чтения, сохранение традиций и уважительного отношения к русской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классической литературе.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2518" cy="919146"/>
          </a:xfrm>
          <a:solidFill>
            <a:schemeClr val="bg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</a:rPr>
              <a:t>Шараповская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  сельская библиотека-филиал </a:t>
            </a:r>
            <a:b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МБУК «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</a:rPr>
              <a:t>Ельнинская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 МЦБС»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 descr="C:\Documents and Settings\Admin.MICROSOF-0E9FFA\Рабочий стол\Шараповская С. Б. Ельня\20210511_15413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3357562"/>
            <a:ext cx="4214842" cy="30729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95536" y="1322294"/>
            <a:ext cx="864096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В библиотеке-филиале был проведен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литературный час по творчеству Михаила Афанасьевича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Булгакова.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Библиотекарь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подробно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познакомила молодых участников мероприятия с жизнью и творческой деятельностью 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Булгакова, обратив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внимание читателей на смоленский период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его жизни,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был проведен обзор по книжной выставке «Великий мастер слова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3863892"/>
      </p:ext>
    </p:extLst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8596" y="1000108"/>
            <a:ext cx="8358246" cy="64294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/>
              <a:t>Вечер-портрет «Художественный мир Булгакова»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152400"/>
            <a:ext cx="8643998" cy="704832"/>
          </a:xfrm>
          <a:solidFill>
            <a:schemeClr val="bg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Центральная библиотека</a:t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МКУК  «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Новодугинская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 МЦБС»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1269" y="1556792"/>
            <a:ext cx="84296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К 130-летию рождения русского писателя М. А. Булгакова  в  библиотеке состоялся вечер-портрет «Художественный мир Булгакова», на который были приглашены учащиеся 9 класса. Ведущие рассказали о творческой биографии писателя и его необычной судьбе. Вниманию аудитории были представлены отрывки из документального фильма о М. Булгакове. Завершилось мероприятие викториной по биографии и творчеству знаменитого писателя. В читальном зале была оформлена выставка «Вселенная Булгакова», в социальных сетях библиотека представила поэтический марафон «Свет гения летит через века».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Documents and Settings\Admin.MICROSOF-0E9FFA\Рабочий стол\2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000504"/>
            <a:ext cx="2500330" cy="2500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C:\Documents and Settings\Admin.MICROSOF-0E9FFA\Рабочий стол\3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4000504"/>
            <a:ext cx="3143272" cy="24812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C:\Documents and Settings\Admin.MICROSOF-0E9FFA\Рабочий стол\фото Читаем Булкакова новодугино\Читаем Булкакова\1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4071942"/>
            <a:ext cx="1928826" cy="24288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152400"/>
            <a:ext cx="8643998" cy="776270"/>
          </a:xfr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400" b="1" dirty="0" err="1" smtClean="0">
                <a:solidFill>
                  <a:schemeClr val="tx2"/>
                </a:solidFill>
                <a:effectLst/>
              </a:rPr>
              <a:t>Рябинковская</a:t>
            </a:r>
            <a:r>
              <a:rPr lang="ru-RU" sz="2400" b="1" dirty="0" smtClean="0">
                <a:solidFill>
                  <a:schemeClr val="tx2"/>
                </a:solidFill>
                <a:effectLst/>
              </a:rPr>
              <a:t>  сельская  библиотека </a:t>
            </a:r>
            <a:br>
              <a:rPr lang="ru-RU" sz="2400" b="1" dirty="0" smtClean="0">
                <a:solidFill>
                  <a:schemeClr val="tx2"/>
                </a:solidFill>
                <a:effectLst/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>МКУК  «</a:t>
            </a:r>
            <a:r>
              <a:rPr lang="ru-RU" sz="2400" b="1" dirty="0" err="1" smtClean="0">
                <a:solidFill>
                  <a:schemeClr val="tx2"/>
                </a:solidFill>
              </a:rPr>
              <a:t>Новодугинская</a:t>
            </a:r>
            <a:r>
              <a:rPr lang="ru-RU" sz="2400" b="1" dirty="0" smtClean="0">
                <a:solidFill>
                  <a:schemeClr val="tx2"/>
                </a:solidFill>
              </a:rPr>
              <a:t>  МЦБС»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00166" y="2643182"/>
            <a:ext cx="52864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214282" y="1643050"/>
            <a:ext cx="8572560" cy="1357322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600" dirty="0" smtClean="0"/>
              <a:t>        </a:t>
            </a:r>
          </a:p>
          <a:p>
            <a:pPr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 В рамках поэтического марафона #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ЧитаемБулгакова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 читальном зале библиотеки состоялся литературный час «Мистический мир М.А.Булгакова». Присутствующие узнали  о жизни одного из самых загадочных русских писателей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века,  истории создания самого мистического романа писателя «Мастер и Маргарита». </a:t>
            </a:r>
          </a:p>
          <a:p>
            <a:pPr algn="just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600" dirty="0" smtClean="0"/>
          </a:p>
          <a:p>
            <a:pPr algn="just">
              <a:buNone/>
            </a:pPr>
            <a:endParaRPr lang="ru-RU" sz="14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1214422"/>
            <a:ext cx="85725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Литературный час «Мистический мир М. А. Булгакова» </a:t>
            </a:r>
          </a:p>
        </p:txBody>
      </p:sp>
      <p:pic>
        <p:nvPicPr>
          <p:cNvPr id="6" name="Рисунок 5" descr="C:\Documents and Settings\Admin.MICROSOF-0E9FFA\Рабочий стол\Рябинковская сельская библиотека 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3214686"/>
            <a:ext cx="4500594" cy="32640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392877" y="188640"/>
            <a:ext cx="8358246" cy="864000"/>
          </a:xfrm>
          <a:solidFill>
            <a:schemeClr val="bg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>
                <a:solidFill>
                  <a:schemeClr val="tx2"/>
                </a:solidFill>
                <a:effectLst/>
              </a:rPr>
            </a:br>
            <a:r>
              <a:rPr lang="ru-RU" sz="2700" b="1" dirty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>Днепровская  сельская библиотека </a:t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>МКУК «</a:t>
            </a:r>
            <a:r>
              <a:rPr lang="ru-RU" sz="2700" b="1" dirty="0" err="1" smtClean="0">
                <a:solidFill>
                  <a:schemeClr val="tx2"/>
                </a:solidFill>
                <a:effectLst/>
              </a:rPr>
              <a:t>Новодугинская</a:t>
            </a:r>
            <a:r>
              <a:rPr lang="ru-RU" sz="2700" b="1" dirty="0" smtClean="0">
                <a:solidFill>
                  <a:schemeClr val="tx2"/>
                </a:solidFill>
                <a:effectLst/>
              </a:rPr>
              <a:t>  МЦБС» </a:t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>Днепровская сельская библиотека  </a:t>
            </a:r>
            <a:br>
              <a:rPr lang="ru-RU" sz="2700" b="1" dirty="0" smtClean="0">
                <a:solidFill>
                  <a:schemeClr val="tx2"/>
                </a:solidFill>
                <a:effectLst/>
              </a:rPr>
            </a:br>
            <a:r>
              <a:rPr lang="ru-RU" sz="2700" b="1" dirty="0" smtClean="0">
                <a:solidFill>
                  <a:schemeClr val="tx2"/>
                </a:solidFill>
                <a:effectLst/>
              </a:rPr>
              <a:t>МКУК «</a:t>
            </a:r>
            <a:r>
              <a:rPr lang="ru-RU" sz="2700" b="1" dirty="0" err="1" smtClean="0">
                <a:solidFill>
                  <a:schemeClr val="tx2"/>
                </a:solidFill>
                <a:effectLst/>
              </a:rPr>
              <a:t>Новодугинская</a:t>
            </a:r>
            <a:r>
              <a:rPr lang="ru-RU" sz="2700" b="1" dirty="0" smtClean="0">
                <a:solidFill>
                  <a:schemeClr val="tx2"/>
                </a:solidFill>
                <a:effectLst/>
              </a:rPr>
              <a:t> МЦБС</a:t>
            </a:r>
            <a:r>
              <a:rPr lang="ru-RU" sz="2700" b="1" dirty="0" smtClean="0">
                <a:effectLst/>
              </a:rPr>
              <a:t> </a:t>
            </a:r>
            <a:endParaRPr lang="ru-RU" sz="2700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3643306" y="1928802"/>
            <a:ext cx="5077374" cy="400052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900" dirty="0" smtClean="0">
                <a:latin typeface="Constantia" pitchFamily="18" charset="0"/>
                <a:cs typeface="Times New Roman" pitchFamily="18" charset="0"/>
              </a:rPr>
              <a:t>     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Онлайн-урок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был подготовлен для учащихся 11 класса Днепровской школы, темой которого стал бессмертный роман Булгакова «Мастер и Маргарита» − одна из самых загадочных книг XX века. Нет человека, которого бы этот булгаковский текст оставил равнодушным. Как создавался роман? Почему «Мастер и Маргарита» и спустя много десятилетий вызывает такие противоречивые мнения и споры. Что хотел донести до читателя автор? На эти вопросы в завершение урока смогли найти ответы все участники мероприятия.</a:t>
            </a:r>
          </a:p>
          <a:p>
            <a:pPr algn="just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64097" y="1185930"/>
            <a:ext cx="540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dirty="0" smtClean="0"/>
              <a:t>Онлайн–урок</a:t>
            </a:r>
          </a:p>
          <a:p>
            <a:pPr algn="ctr">
              <a:buNone/>
            </a:pPr>
            <a:r>
              <a:rPr lang="ru-RU" sz="2000" b="1" dirty="0" smtClean="0"/>
              <a:t> «История «невозможного» романа»</a:t>
            </a: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3571868" y="6031795"/>
            <a:ext cx="54292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Ссылка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https://ok.ru/video/2243919022691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" name="Рисунок 9" descr="C:\Documents and Settings\Admin.MICROSOF-0E9FFA\Рабочий стол\IMG-20210514-WA0015.jpg"/>
          <p:cNvPicPr/>
          <p:nvPr/>
        </p:nvPicPr>
        <p:blipFill rotWithShape="1">
          <a:blip r:embed="rId4" cstate="print"/>
          <a:srcRect t="7191"/>
          <a:stretch/>
        </p:blipFill>
        <p:spPr bwMode="auto">
          <a:xfrm>
            <a:off x="466618" y="1556792"/>
            <a:ext cx="3025262" cy="24769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C:\Documents and Settings\Admin.MICROSOF-0E9FFA\Рабочий стол\IMG-20210514-WA0025.jpg"/>
          <p:cNvPicPr/>
          <p:nvPr/>
        </p:nvPicPr>
        <p:blipFill rotWithShape="1">
          <a:blip r:embed="rId5" cstate="print"/>
          <a:srcRect b="12478"/>
          <a:stretch/>
        </p:blipFill>
        <p:spPr bwMode="auto">
          <a:xfrm>
            <a:off x="466618" y="4114022"/>
            <a:ext cx="3025262" cy="2483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85720" y="1214422"/>
            <a:ext cx="8572560" cy="64294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/>
              <a:t>Вечер-портрет «Эскизы удивительной жизни»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214290"/>
            <a:ext cx="8643998" cy="857256"/>
          </a:xfrm>
          <a:solidFill>
            <a:schemeClr val="bg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400" b="1" dirty="0" err="1" smtClean="0">
                <a:solidFill>
                  <a:schemeClr val="tx2"/>
                </a:solidFill>
              </a:rPr>
              <a:t>Рыбковская</a:t>
            </a:r>
            <a:r>
              <a:rPr lang="ru-RU" sz="2400" b="1" dirty="0" smtClean="0">
                <a:solidFill>
                  <a:schemeClr val="tx2"/>
                </a:solidFill>
              </a:rPr>
              <a:t>  сельская  библиотека-филиал  №28 </a:t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>МБУК  «</a:t>
            </a:r>
            <a:r>
              <a:rPr lang="ru-RU" sz="2400" b="1" dirty="0" err="1" smtClean="0">
                <a:solidFill>
                  <a:schemeClr val="tx2"/>
                </a:solidFill>
              </a:rPr>
              <a:t>Сафоновская</a:t>
            </a:r>
            <a:r>
              <a:rPr lang="ru-RU" sz="2400" b="1" dirty="0" smtClean="0">
                <a:solidFill>
                  <a:schemeClr val="tx2"/>
                </a:solidFill>
              </a:rPr>
              <a:t>  РЦБС»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2071678"/>
            <a:ext cx="87868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1785926"/>
            <a:ext cx="85725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рамках марафона был проведен вечер-портрет «Эскизы удивительной жизни». В течение часа участникам мероприятия рассказывали об интересных фактах из жизни автора, о творческих исканиях, о завещании, которое исполнилось почти через 30 лет после его смерти. Была оформлена выставка-портрет «Эскизы удивительной жизни» и проведен обзор представленной литературы.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Documents and Settings\Admin.MICROSOF-0E9FFA\Рабочий стол\Марафон 2021 БУлгаков\Attachments_yulechka-yurkova@inbox.ru_2021-05-26_17-36-58\P_20210526_1625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643314"/>
            <a:ext cx="4214842" cy="27860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C:\Documents and Settings\Admin.MICROSOF-0E9FFA\Рабочий стол\Марафон 2021 БУлгаков\Attachments_yulechka-yurkova@inbox.ru_2021-05-26_17-36-58\P_20210526_15024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643314"/>
            <a:ext cx="3786214" cy="27860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57158" y="1071546"/>
            <a:ext cx="8643998" cy="428628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b="1" dirty="0" smtClean="0"/>
              <a:t>        </a:t>
            </a:r>
            <a:r>
              <a:rPr lang="ru-RU" sz="2400" b="1" dirty="0" smtClean="0"/>
              <a:t>Литературный час «Слово о Мастере» </a:t>
            </a:r>
            <a:endParaRPr lang="ru-RU" sz="24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2518" cy="776270"/>
          </a:xfrm>
          <a:solidFill>
            <a:schemeClr val="bg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Всходская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 поселенческая  библиотека-филиал №2</a:t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МБУК «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Угранская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 РЦБС»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14744" y="1714488"/>
            <a:ext cx="51435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Для учащихся 9-го класса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Всходской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средней школы был проведен литературный час «Слово о Мастере». Библиотекарь рассказала присутствующим об интересной, насыщенной многими событиями, встречами и впечатлениями жизни и творчестве М. А. Булгакова на Смоленщине (сентябрь 1916г. – февраль 1918г.). Ребята прочитали отрывки из произведений автора «Собачье сердце», «Полотенце с петухом» и ответили на вопросы интерактивной викторины. К мероприятию была подготовлена выставка «Время читать Булгакова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». </a:t>
            </a:r>
            <a:endParaRPr lang="ru-RU" sz="1600" dirty="0"/>
          </a:p>
        </p:txBody>
      </p:sp>
      <p:pic>
        <p:nvPicPr>
          <p:cNvPr id="6" name="Рисунок 5" descr="C:\Documents and Settings\Admin.MICROSOF-0E9FFA\Рабочий стол\Всходская поселенческая библиотека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643050"/>
            <a:ext cx="3071834" cy="2143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857224" y="6286520"/>
            <a:ext cx="75724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Ссылка:  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https://learningapps.org/display?v=pdy3cr64c21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5" descr="C:\Documents and Settings\Admin.MICROSOF-0E9FFA\Рабочий стол\Русановская библиотека Лестница жизни мастер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929066"/>
            <a:ext cx="3143272" cy="2139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1857364"/>
            <a:ext cx="8858280" cy="928694"/>
          </a:xfrm>
        </p:spPr>
        <p:txBody>
          <a:bodyPr/>
          <a:lstStyle/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Библиотекарь подготовила для молодежи интерактивную викторину «Лестница жизни мастера»,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посвященную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жизни и творчеству М. А. Булгакова, одного из самых значительных и ярких писателей XX столетия. 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200012"/>
            <a:ext cx="8572560" cy="942972"/>
          </a:xfrm>
          <a:solidFill>
            <a:schemeClr val="bg1">
              <a:lumMod val="40000"/>
              <a:lumOff val="60000"/>
            </a:schemeClr>
          </a:solidFill>
        </p:spPr>
        <p:txBody>
          <a:bodyPr anchor="b" anchorCtr="1">
            <a:noAutofit/>
          </a:bodyPr>
          <a:lstStyle/>
          <a:p>
            <a:pPr algn="ctr"/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Русановская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 поселенческая  библиотека –филиал  №5 </a:t>
            </a:r>
            <a:b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МБУК «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Угранская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 РЦБС»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1142985"/>
            <a:ext cx="83582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Интерактивная  викторина</a:t>
            </a:r>
          </a:p>
          <a:p>
            <a:pPr algn="ctr"/>
            <a:r>
              <a:rPr lang="ru-RU" sz="2000" b="1" dirty="0" smtClean="0"/>
              <a:t> «Лестница жизни мастера»</a:t>
            </a:r>
          </a:p>
          <a:p>
            <a:pPr algn="ctr"/>
            <a:endParaRPr lang="ru-RU" sz="2000" b="1" dirty="0"/>
          </a:p>
        </p:txBody>
      </p:sp>
      <p:pic>
        <p:nvPicPr>
          <p:cNvPr id="2051" name="Picture 3" descr="C:\Documents and Settings\Admin.MICROSOF-0E9FFA\Рабочий стол\Лестница жизни мастера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2928934"/>
            <a:ext cx="4285764" cy="2619928"/>
          </a:xfrm>
          <a:prstGeom prst="rect">
            <a:avLst/>
          </a:prstGeom>
          <a:noFill/>
        </p:spPr>
      </p:pic>
      <p:pic>
        <p:nvPicPr>
          <p:cNvPr id="2053" name="Picture 5" descr="C:\Documents and Settings\Admin.MICROSOF-0E9FFA\Рабочий стол\Русановская библиотека Лестница жизни мастер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928934"/>
            <a:ext cx="3883973" cy="264320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85720" y="5929330"/>
            <a:ext cx="84296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400" dirty="0" smtClean="0"/>
              <a:t>Ссылка: </a:t>
            </a:r>
            <a:r>
              <a:rPr lang="ru-RU" sz="1400" dirty="0" smtClean="0">
                <a:hlinkClick r:id="rId4"/>
              </a:rPr>
              <a:t>https://learningapps.org/display?v=pdy3cr64c21</a:t>
            </a:r>
            <a:r>
              <a:rPr lang="ru-RU" sz="1400" dirty="0" smtClean="0"/>
              <a:t> </a:t>
            </a:r>
          </a:p>
        </p:txBody>
      </p:sp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8596" y="2000240"/>
            <a:ext cx="8258204" cy="100013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600" dirty="0" smtClean="0"/>
              <a:t>         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рамках литературного марафона для молодежи была подготовлена  интерактивная  викторина «Мистический мир Булгакова».</a:t>
            </a:r>
          </a:p>
          <a:p>
            <a:pPr algn="just">
              <a:buNone/>
            </a:pPr>
            <a:r>
              <a:rPr lang="ru-RU" sz="1600" dirty="0" smtClean="0"/>
              <a:t> </a:t>
            </a:r>
            <a:endParaRPr lang="ru-RU" sz="1600" b="1" dirty="0" smtClean="0"/>
          </a:p>
          <a:p>
            <a:pPr algn="just">
              <a:buNone/>
            </a:pPr>
            <a:endParaRPr lang="ru-RU" sz="1600" b="1" dirty="0" smtClean="0"/>
          </a:p>
          <a:p>
            <a:pPr algn="just">
              <a:buNone/>
            </a:pPr>
            <a:endParaRPr lang="ru-RU" sz="16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152400"/>
            <a:ext cx="8572560" cy="919146"/>
          </a:xfrm>
          <a:solidFill>
            <a:schemeClr val="bg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Слободская  поселенческая  библиотека –филиал  №15 </a:t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МБУК  «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Угранская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 РЦБС»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1214422"/>
            <a:ext cx="87154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Интерактивная  викторина </a:t>
            </a:r>
          </a:p>
          <a:p>
            <a:pPr algn="ctr"/>
            <a:r>
              <a:rPr lang="ru-RU" sz="2000" b="1" dirty="0" smtClean="0"/>
              <a:t>«Мистический мир Булгакова</a:t>
            </a:r>
            <a:r>
              <a:rPr lang="ru-RU" sz="2000" dirty="0" smtClean="0"/>
              <a:t>»</a:t>
            </a:r>
            <a:endParaRPr lang="ru-RU" sz="2000" dirty="0"/>
          </a:p>
        </p:txBody>
      </p:sp>
      <p:pic>
        <p:nvPicPr>
          <p:cNvPr id="3074" name="Picture 2" descr="C:\Documents and Settings\Admin.MICROSOF-0E9FFA\Рабочий стол\Мистический мир Булгакова 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4186" y="3071810"/>
            <a:ext cx="4407933" cy="2500330"/>
          </a:xfrm>
          <a:prstGeom prst="rect">
            <a:avLst/>
          </a:prstGeom>
          <a:noFill/>
        </p:spPr>
      </p:pic>
      <p:pic>
        <p:nvPicPr>
          <p:cNvPr id="3075" name="Picture 3" descr="C:\Documents and Settings\Admin.MICROSOF-0E9FFA\Рабочий стол\Слободская библиотека Мистический мир Булгаков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0" y="3071810"/>
            <a:ext cx="4030645" cy="255432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14348" y="5857892"/>
            <a:ext cx="79296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400" dirty="0" smtClean="0"/>
              <a:t>Ссылка: </a:t>
            </a:r>
            <a:r>
              <a:rPr lang="ru-RU" sz="1400" dirty="0" smtClean="0">
                <a:hlinkClick r:id="rId5"/>
              </a:rPr>
              <a:t>https://learningapps.org/display?v=pg8askdq321</a:t>
            </a:r>
            <a:endParaRPr lang="ru-RU" sz="1400" dirty="0" smtClean="0"/>
          </a:p>
        </p:txBody>
      </p:sp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8596" y="428604"/>
            <a:ext cx="8358246" cy="5929354"/>
          </a:xfrm>
          <a:solidFill>
            <a:schemeClr val="bg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   </a:t>
            </a:r>
          </a:p>
          <a:p>
            <a:pPr algn="ctr">
              <a:buNone/>
            </a:pPr>
            <a:r>
              <a:rPr lang="ru-RU" sz="4400" b="1" dirty="0" smtClean="0">
                <a:solidFill>
                  <a:schemeClr val="tx2"/>
                </a:solidFill>
              </a:rPr>
              <a:t>БЛАГОДАРИМ  ВСЕХ,  </a:t>
            </a:r>
          </a:p>
          <a:p>
            <a:pPr algn="ctr">
              <a:buNone/>
            </a:pPr>
            <a:r>
              <a:rPr lang="ru-RU" sz="4400" b="1" dirty="0" smtClean="0">
                <a:solidFill>
                  <a:schemeClr val="tx2"/>
                </a:solidFill>
              </a:rPr>
              <a:t>КТО  ПРИНЯЛ  УЧАСТИЕ </a:t>
            </a:r>
          </a:p>
          <a:p>
            <a:pPr algn="ctr">
              <a:buNone/>
            </a:pPr>
            <a:r>
              <a:rPr lang="ru-RU" sz="4400" b="1" dirty="0" smtClean="0">
                <a:solidFill>
                  <a:schemeClr val="tx2"/>
                </a:solidFill>
              </a:rPr>
              <a:t>В  ЛИТЕРАТУРНОМ   МАРАФОНЕ </a:t>
            </a:r>
            <a:r>
              <a:rPr lang="ru-RU" sz="5400" b="1" dirty="0" smtClean="0">
                <a:solidFill>
                  <a:schemeClr val="tx2"/>
                </a:solidFill>
              </a:rPr>
              <a:t> </a:t>
            </a:r>
            <a:r>
              <a:rPr lang="en-US" sz="5400" b="1" dirty="0" smtClean="0">
                <a:solidFill>
                  <a:schemeClr val="tx2"/>
                </a:solidFill>
              </a:rPr>
              <a:t>#</a:t>
            </a:r>
            <a:r>
              <a:rPr lang="ru-RU" sz="5400" b="1" dirty="0" smtClean="0">
                <a:solidFill>
                  <a:schemeClr val="tx2"/>
                </a:solidFill>
              </a:rPr>
              <a:t>ЧитаемБулгакова</a:t>
            </a:r>
            <a:endParaRPr lang="ru-RU" sz="5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158" y="142852"/>
            <a:ext cx="8572560" cy="857256"/>
          </a:xfr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/>
                <a:cs typeface="Times New Roman" pitchFamily="18" charset="0"/>
              </a:rPr>
              <a:t>ГБУК «Смоленская  областная  библиотека  для  детей  и  молодежи» </a:t>
            </a:r>
            <a:b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/>
                <a:cs typeface="Times New Roman" pitchFamily="18" charset="0"/>
              </a:rPr>
              <a:t> Сектор  по  работе  с  молодежью</a:t>
            </a: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357158" y="1000108"/>
            <a:ext cx="85725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/>
              <a:t>Познавательная  литературная  викторина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/>
              <a:t>«Этот  загадочный  Булгаков»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2143108" y="2784890"/>
            <a:ext cx="67866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pic>
        <p:nvPicPr>
          <p:cNvPr id="1026" name="Picture 2" descr="C:\Documents and Settings\Admin.MICROSOF-0E9FFA\Рабочий стол\булгаков, викторина\Слайд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785926"/>
            <a:ext cx="2786082" cy="20895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214678" y="1643050"/>
            <a:ext cx="564360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Библиотекари подготовили и провели для студентов 1 курса педагогического колледжа литературную викторину  «Этот загадочный Булгаков», посвященную  130-летию со дня рождения писателя, чье творчество занимает особое место в русской литературе.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Ребята  отвечали на вопросы и обсуждали факты биографии, повлиявшие на творческую судьбу Михаила Афанасьевича  и его представления   о смысле жизни,  страхе и  бесстрашии, о борьбе добра и зла в истории и человеческих душах.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В ходе мероприятия  участники</a:t>
            </a: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совершили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видеоэкскурсию</a:t>
            </a: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 памятным местам Киева и Москвы, связанным с Булгаковым, и посмотрели фрагменты фильмов  «Бег», «Собачье сердце», «Мастер и Маргарита».</a:t>
            </a:r>
          </a:p>
          <a:p>
            <a:endParaRPr lang="ru-RU" dirty="0"/>
          </a:p>
        </p:txBody>
      </p:sp>
      <p:pic>
        <p:nvPicPr>
          <p:cNvPr id="8" name="Рисунок 7" descr="C:\Documents and Settings\Admin.MICROSOF-0E9FFA\Рабочий стол\булгаков, викторина\20210517_09531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4509120"/>
            <a:ext cx="2846120" cy="2135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C:\Documents and Settings\Admin.MICROSOF-0E9FFA\Рабочий стол\20210517_09534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4509120"/>
            <a:ext cx="3071834" cy="20717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285728"/>
            <a:ext cx="8715436" cy="767008"/>
          </a:xfrm>
          <a:solidFill>
            <a:schemeClr val="bg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chemeClr val="tx2"/>
                </a:solidFill>
              </a:rPr>
              <a:t/>
            </a:r>
            <a:br>
              <a:rPr lang="ru-RU" sz="27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/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/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/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/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7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ru-RU" sz="27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>МБУК «</a:t>
            </a:r>
            <a:r>
              <a:rPr lang="ru-RU" sz="2700" b="1" dirty="0" err="1" smtClean="0">
                <a:solidFill>
                  <a:schemeClr val="accent2">
                    <a:lumMod val="50000"/>
                  </a:schemeClr>
                </a:solidFill>
              </a:rPr>
              <a:t>Велижская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>  ЦБС»</a:t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27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1643050"/>
            <a:ext cx="87154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     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14282" y="1285860"/>
            <a:ext cx="8715436" cy="71438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/>
              <a:t>Звездный </a:t>
            </a:r>
            <a:r>
              <a:rPr lang="ru-RU" sz="2400" b="1" dirty="0" smtClean="0"/>
              <a:t>час писателя «Мистическая сила мастера</a:t>
            </a:r>
            <a:r>
              <a:rPr lang="ru-RU" sz="2400" dirty="0" smtClean="0"/>
              <a:t>»</a:t>
            </a:r>
            <a:endParaRPr lang="ru-RU" sz="2400" dirty="0"/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4143372" y="1926888"/>
            <a:ext cx="464347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9-ом классе  МБОУ №2  прошло мероприятие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Звездный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час писателя «Мистическая сила мастера». Библиотекарь  рассказала ребятам  об интересных фактах из жизни  М. А. Булгакова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о его творческих исканиях и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завещании. На мероприятии демонстрировались кадры из известных и всеми любимых кинофильмов, поставленных по произведениям Михаила Афанасьевича: «Дни Турбинных», «Мастер и Маргарита», «Собачье сердце».  Учащиеся глубже познакомились с судьбой, личностью и творчеством Булгакова, что позволило по-другому взглянуть на некоторые произведения писателя и оценить их.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7" name="Рисунок 6" descr="C:\Documents and Settings\Admin.MICROSOF-0E9FFA\Рабочий стол\Марафон 2021 БУлгаков\y_pg-7kvahy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071678"/>
            <a:ext cx="3714776" cy="2857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57158" y="5857892"/>
            <a:ext cx="85011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Ссылки: </a:t>
            </a:r>
            <a:r>
              <a:rPr lang="en-US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https://vk.com/club166497294?w=wall-166497294_839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https://ok.ru/velizhskaybiblioteka/topic/153318719413161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1400" dirty="0"/>
          </a:p>
        </p:txBody>
      </p:sp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8596" y="1142984"/>
            <a:ext cx="8429684" cy="571504"/>
          </a:xfrm>
        </p:spPr>
        <p:txBody>
          <a:bodyPr/>
          <a:lstStyle/>
          <a:p>
            <a:pPr algn="ctr">
              <a:buNone/>
            </a:pPr>
            <a:r>
              <a:rPr lang="ru-RU" sz="2400" b="1" dirty="0" smtClean="0"/>
              <a:t>Литературный час «Тайна булгаковского слова»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72560" cy="857256"/>
          </a:xfrm>
          <a:solidFill>
            <a:schemeClr val="bg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Городская  библиотека № 37,</a:t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Центральная  районная  библиотека  МБУК  ВЦБС  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71800" y="1700808"/>
            <a:ext cx="600079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рамках литературного  марафона #ЧитаемБулгакова, в  городской библиотеке № 37 для молодежной аудитории прошел литературный час «Тайна булгаковского слова». </a:t>
            </a:r>
            <a:endParaRPr lang="ru-RU" sz="2000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На мероприятии прозвучали отрывки из произведений мастера. Ребята приняли  участие в викторине «От сатиры до мистики» и прослушали обзор литературы у выставки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«Михаил Булгаков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», где  были представлены книжные и периодические издания, рассказывающие о жизни и творчестве писателя.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В Центральной районной библиотеке  была организована книжная выставка-обзор «От сатиры до мистики», приуроченная  к 130-летию со дня рождения  М. А. Булгакова.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://vyazma.library67.ru/files/198/img_20210513_15585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14818"/>
            <a:ext cx="2000264" cy="23574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http://vyazma.library67.ru/files/198/14-05-mihail-bulgakov-kni.jpg"/>
          <p:cNvPicPr/>
          <p:nvPr/>
        </p:nvPicPr>
        <p:blipFill>
          <a:blip r:embed="rId3" cstate="print"/>
          <a:srcRect t="13092" b="12185"/>
          <a:stretch>
            <a:fillRect/>
          </a:stretch>
        </p:blipFill>
        <p:spPr bwMode="auto">
          <a:xfrm>
            <a:off x="571472" y="1714488"/>
            <a:ext cx="2000264" cy="23574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285728"/>
            <a:ext cx="8715436" cy="785818"/>
          </a:xfrm>
          <a:solidFill>
            <a:schemeClr val="bg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Центральная межпоселенческая библиотека</a:t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МБУК «Гагаринская МЦБС</a:t>
            </a:r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</a:rPr>
              <a:t>»</a:t>
            </a:r>
            <a:endParaRPr lang="ru-RU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t="2806" b="3407"/>
          <a:stretch>
            <a:fillRect/>
          </a:stretch>
        </p:blipFill>
        <p:spPr>
          <a:xfrm>
            <a:off x="428596" y="3500438"/>
            <a:ext cx="3904054" cy="2928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/>
          <p:nvPr/>
        </p:nvPicPr>
        <p:blipFill>
          <a:blip r:embed="rId3" cstate="print"/>
          <a:srcRect t="2606" b="4796"/>
          <a:stretch>
            <a:fillRect/>
          </a:stretch>
        </p:blipFill>
        <p:spPr>
          <a:xfrm>
            <a:off x="4643438" y="3500438"/>
            <a:ext cx="3929090" cy="2928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14282" y="1785926"/>
            <a:ext cx="87154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рамках литературного марафона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#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ЧитаемБулгакова старшеклассники школ города Гагарина прочли отрывки из произведений писателя «Собачье сердце» и «Мастер и Маргарита». Была оформлена выставка-персоналия  «Михаил Афанасьевич Булгаков» и проведен книжный обзор «Писатель на века».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71604" y="1142984"/>
            <a:ext cx="60722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Видеопортрет «Читаем Булгакова» </a:t>
            </a:r>
            <a:endParaRPr lang="ru-RU" sz="2400" b="1" dirty="0"/>
          </a:p>
        </p:txBody>
      </p:sp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000108"/>
            <a:ext cx="8401080" cy="71438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200" b="1" dirty="0" smtClean="0"/>
              <a:t>Литературный вечер «Эскизы замечательной жизни</a:t>
            </a:r>
            <a:r>
              <a:rPr lang="ru-RU" b="1" dirty="0" smtClean="0"/>
              <a:t>»</a:t>
            </a:r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01080" cy="776270"/>
          </a:xfrm>
          <a:solidFill>
            <a:schemeClr val="bg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sz="2700" b="1" dirty="0" err="1" smtClean="0">
                <a:solidFill>
                  <a:schemeClr val="accent2">
                    <a:lumMod val="50000"/>
                  </a:schemeClr>
                </a:solidFill>
              </a:rPr>
              <a:t>Баскаковский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>  сельский  филиал №5 </a:t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> МБУК «Гагаринская  МЦБС»</a:t>
            </a:r>
            <a:endParaRPr lang="ru-RU" sz="27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5984" y="1571612"/>
            <a:ext cx="664373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рамках литературного марафона гостей вечера познакомили  с личностью, судьбой и творчеством Булгакова, представили вниманию собравшихся выставку-портрет «Я не писатель, я мастер…». Большой интерес у аудитории вызвали неизвестные факты биографии писателя. В ходе вечера звучали отрывки из его произведений, демонстрировались фрагменты фильмов, поставленных по произведениям Михаила Афанасьевича:  «Мастер и Маргарита», «Собачье сердце», «Иван Васильевич меняет профессию». Гости вечера с удовольствием зачитывали отрывки из книг М. Булгакова.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Documents and Settings\Admin.MICROSOF-0E9FFA\Рабочий стол\IMG-20210520-WA00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4429132"/>
            <a:ext cx="3214710" cy="2214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C:\Documents and Settings\Admin.MICROSOF-0E9FFA\Рабочий стол\Гагарин Литературный вечер Баскаковский сф 15 05 2021\IMG-20210517-WA00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643050"/>
            <a:ext cx="1847850" cy="4105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4" cstate="print"/>
          <a:srcRect l="32233" t="14717" r="30230" b="7562"/>
          <a:stretch>
            <a:fillRect/>
          </a:stretch>
        </p:blipFill>
        <p:spPr>
          <a:xfrm>
            <a:off x="2857488" y="4429132"/>
            <a:ext cx="1571636" cy="2214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158" y="285728"/>
            <a:ext cx="8429684" cy="785818"/>
          </a:xfrm>
          <a:solidFill>
            <a:schemeClr val="bg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Кармановский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 сельский  филиал №1  </a:t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МБУК «Гагаринская  МЦБС»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C:\Documents and Settings\Admin.MICROSOF-0E9FFA\Рабочий стол\Марафон 2021 БУлгаков\Булгаков в Смоленск\литературный час\20210422_1223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3714752"/>
            <a:ext cx="2749900" cy="2714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 descr="C:\Documents and Settings\Admin.MICROSOF-0E9FFA\Рабочий стол\Марафон 2021 БУлгаков\Булгаков в Смоленск\литературный час\20210422_122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3714752"/>
            <a:ext cx="2786082" cy="27321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71472" y="1142985"/>
            <a:ext cx="82153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Литературный час «Мастер на все времена» 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1571612"/>
            <a:ext cx="828680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 время мероприятия, проведенного в рамках литературного марафона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#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Читаем Булгакова,  библиотекарь сделала небольшой экскурс в биографию писателя-юбиляра и более подробно остановилась на его творчестве. Булгаков – один из самых читаемых писателей ХХ века, теперь мы смело называем его великим гением. Ребята вспомнили его произведения «Белая гвардия», «Собачье сердце», пьесу «Дни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Турбиных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», фельетоны и очерки. Особое внимание было уделено нравственно-философскому роману «Мастер и Маргарита». Мероприятие прошло интересно и познавательно.</a:t>
            </a:r>
          </a:p>
          <a:p>
            <a:endParaRPr lang="ru-RU" sz="1600" dirty="0"/>
          </a:p>
        </p:txBody>
      </p:sp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29642" cy="704832"/>
          </a:xfrm>
          <a:solidFill>
            <a:schemeClr val="bg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Мальцевский  сельский  филиал №12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b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МБУК «Гагаринская МЦБС»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Содержимое 3" descr="C:\Documents and Settings\Admin.MICROSOF-0E9FFA\Рабочий стол\Марафон 2021 БУлгаков\Булгаков в Смоленск\вечер\sam_947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3071810"/>
            <a:ext cx="2286016" cy="34290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C:\Documents and Settings\Admin.MICROSOF-0E9FFA\Рабочий стол\Марафон 2021 БУлгаков\Булгаков в Смоленск\вечер\sam_947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3429000"/>
            <a:ext cx="4643470" cy="2714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71472" y="928671"/>
            <a:ext cx="82153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Вечер-портрет  «Я мистический писатель» 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1571612"/>
            <a:ext cx="8215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В рамках литературного марафона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#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Читаем Булгакова прошел вечер-портрет «Я мистический писатель»,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была проведена викторина по его творчеству. Присутствующие посмотрели отрывки из фильмов «Собачье сердце» и «Иван Васильевич меняет профессию».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Другая 1">
      <a:dk1>
        <a:sysClr val="windowText" lastClr="000000"/>
      </a:dk1>
      <a:lt1>
        <a:srgbClr val="92D050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3723</TotalTime>
  <Words>1600</Words>
  <Application>Microsoft Office PowerPoint</Application>
  <PresentationFormat>Экран (4:3)</PresentationFormat>
  <Paragraphs>130</Paragraphs>
  <Slides>28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6" baseType="lpstr">
      <vt:lpstr>Arial</vt:lpstr>
      <vt:lpstr>Calibri</vt:lpstr>
      <vt:lpstr>Constantia</vt:lpstr>
      <vt:lpstr>Impact</vt:lpstr>
      <vt:lpstr>Times New Roman</vt:lpstr>
      <vt:lpstr>Wingdings</vt:lpstr>
      <vt:lpstr>Wingdings 2</vt:lpstr>
      <vt:lpstr>Бумажная</vt:lpstr>
      <vt:lpstr>              ГОСУДАРСТВЕННОЕ  БЮДЖЕТНОЕ  УЧРЕЖДЕНИЕ  КУЛЬТУРЫ    «Смоленская  областная  библиотека  для  детей и  молодежи »  Сектор  по  работе  с  молодежью</vt:lpstr>
      <vt:lpstr>                                  Цель  и задачи  марафона:</vt:lpstr>
      <vt:lpstr>ГБУК «Смоленская  областная  библиотека  для  детей  и  молодежи»   Сектор  по  работе  с  молодежью</vt:lpstr>
      <vt:lpstr>                  МБУК «Велижская  ЦБС» </vt:lpstr>
      <vt:lpstr>Городская  библиотека № 37,  Центральная  районная  библиотека  МБУК  ВЦБС  </vt:lpstr>
      <vt:lpstr>Центральная межпоселенческая библиотека МБУК «Гагаринская МЦБС»</vt:lpstr>
      <vt:lpstr> Баскаковский  сельский  филиал №5   МБУК «Гагаринская  МЦБС»</vt:lpstr>
      <vt:lpstr>Кармановский  сельский  филиал №1   МБУК «Гагаринская  МЦБС»</vt:lpstr>
      <vt:lpstr>Мальцевский  сельский  филиал №12  МБУК «Гагаринская МЦБС»</vt:lpstr>
      <vt:lpstr>Никольский  сельский  филиал  №16  МБУК  «Гагаринская  МЦБС»</vt:lpstr>
      <vt:lpstr>Черногубцевский  сельский  филиал  №23  МБУК «Гагаринская  МЦБС»</vt:lpstr>
      <vt:lpstr>    МБУК   ЦБС   Демидовского  района  </vt:lpstr>
      <vt:lpstr>Дорогобужская  городская библиотека-филиал № 4 МБУК  «Дорогобужская МЦБС»</vt:lpstr>
      <vt:lpstr>Центральная  районная   межпоселенческая  библиотека  МБУК «Ельнинская  МЦБС»</vt:lpstr>
      <vt:lpstr>Богородицкая сельская библиотека-филиал  МБУК «Ельнинская  МЦБС»</vt:lpstr>
      <vt:lpstr>Демщинская  сельская библиотека-филиал  МБУК «Ельнинская МЦБС»</vt:lpstr>
      <vt:lpstr>Пронинская  сельская  библиотека-филиал  МБУК «Ельнинская  МЦБС»</vt:lpstr>
      <vt:lpstr>Теренинская  сельская  библиотека-филиал  МБУК «Ельнинская  МЦБС»</vt:lpstr>
      <vt:lpstr>Фенинская  сельская  библиотека-филиал  МБУК «Ельнинская  МЦБС»</vt:lpstr>
      <vt:lpstr>Шараповская  сельская библиотека-филиал  МБУК «Ельнинская МЦБС»</vt:lpstr>
      <vt:lpstr>Центральная библиотека МКУК  «Новодугинская  МЦБС»</vt:lpstr>
      <vt:lpstr>Рябинковская  сельская  библиотека  МКУК  «Новодугинская  МЦБС»</vt:lpstr>
      <vt:lpstr>                                     Днепровская  сельская библиотека  МКУК «Новодугинская  МЦБС»                                                  Днепровская сельская библиотека   МКУК «Новодугинская МЦБС </vt:lpstr>
      <vt:lpstr>Рыбковская  сельская  библиотека-филиал  №28  МБУК  «Сафоновская  РЦБС»</vt:lpstr>
      <vt:lpstr>Всходская  поселенческая  библиотека-филиал №2  МБУК «Угранская  РЦБС»</vt:lpstr>
      <vt:lpstr>                                   Русановская  поселенческая  библиотека –филиал  №5  МБУК «Угранская  РЦБС» </vt:lpstr>
      <vt:lpstr>Слободская  поселенческая  библиотека –филиал  №15  МБУК  «Угранская  РЦБС»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ГБУК «Смоленская областная библиотека для детей и молодежи имени  И. С. Соколова-Микитова»</dc:title>
  <dc:creator>Admin</dc:creator>
  <cp:lastModifiedBy>Okip-2</cp:lastModifiedBy>
  <cp:revision>633</cp:revision>
  <dcterms:created xsi:type="dcterms:W3CDTF">2019-11-07T11:47:44Z</dcterms:created>
  <dcterms:modified xsi:type="dcterms:W3CDTF">2021-05-28T07:34:18Z</dcterms:modified>
</cp:coreProperties>
</file>